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09" autoAdjust="0"/>
    <p:restoredTop sz="94139" autoAdjust="0"/>
  </p:normalViewPr>
  <p:slideViewPr>
    <p:cSldViewPr snapToGrid="0">
      <p:cViewPr varScale="1">
        <p:scale>
          <a:sx n="69" d="100"/>
          <a:sy n="69" d="100"/>
        </p:scale>
        <p:origin x="5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352C8-4C42-4D66-9A7A-FF2D137EF23D}"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B4AE1-8B31-491C-81D4-E1D605DFB401}" type="slidenum">
              <a:rPr lang="en-US" smtClean="0"/>
              <a:t>‹#›</a:t>
            </a:fld>
            <a:endParaRPr lang="en-US"/>
          </a:p>
        </p:txBody>
      </p:sp>
    </p:spTree>
    <p:extLst>
      <p:ext uri="{BB962C8B-B14F-4D97-AF65-F5344CB8AC3E}">
        <p14:creationId xmlns:p14="http://schemas.microsoft.com/office/powerpoint/2010/main" val="346157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Systems scrutiny and design, as done by systems experts, seeks to comprehend what people require to study data input, store data, and output information in the setting of a specific enterprise. By doing a detailed analysis, experts pursue to find and answer the right tasks. Additionally, systems analysis and design are cast-off to analyze, design, and implement enhancements with the assistance of operators and the effectiveness of businesses that can be done with the use of computerized information systems.</a:t>
            </a:r>
          </a:p>
          <a:p>
            <a:r>
              <a:rPr lang="en-US" dirty="0"/>
              <a:t>System Installation without appropriate planning contributes to countless operator disappointment and regularly causes the system to tumble into neglect. Systems analysis and project lends structure to the analysis and design of information systems, an expensive attempt that may then have been done in a random way.</a:t>
            </a:r>
          </a:p>
        </p:txBody>
      </p:sp>
      <p:sp>
        <p:nvSpPr>
          <p:cNvPr id="4" name="Slide Number Placeholder 3"/>
          <p:cNvSpPr>
            <a:spLocks noGrp="1"/>
          </p:cNvSpPr>
          <p:nvPr>
            <p:ph type="sldNum" sz="quarter" idx="5"/>
          </p:nvPr>
        </p:nvSpPr>
        <p:spPr/>
        <p:txBody>
          <a:bodyPr/>
          <a:lstStyle/>
          <a:p>
            <a:fld id="{297B4AE1-8B31-491C-81D4-E1D605DFB401}" type="slidenum">
              <a:rPr lang="en-US" smtClean="0"/>
              <a:t>3</a:t>
            </a:fld>
            <a:endParaRPr lang="en-US"/>
          </a:p>
        </p:txBody>
      </p:sp>
    </p:spTree>
    <p:extLst>
      <p:ext uri="{BB962C8B-B14F-4D97-AF65-F5344CB8AC3E}">
        <p14:creationId xmlns:p14="http://schemas.microsoft.com/office/powerpoint/2010/main" val="1832079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believed of as a sequence of procedures systematically assumed to improve a business over the use of electronic information systems. Systems analysis and design include working with present and ultimate users of information systems to help them in working with skills in a business setting.</a:t>
            </a:r>
          </a:p>
          <a:p>
            <a:r>
              <a:rPr lang="en-US" dirty="0"/>
              <a:t>Operator participation through the systems project is sensitive to the fruitful growth of computerized information systems. Users are stirring to the front as software development sides become extra internationally in their arrangement. This explains that there is more importance on working with software users; on execution analysis of their corporate, difficulties, and aims; and on collaborating the analysis and design of the strategic system to all involved.</a:t>
            </a:r>
          </a:p>
        </p:txBody>
      </p:sp>
      <p:sp>
        <p:nvSpPr>
          <p:cNvPr id="4" name="Slide Number Placeholder 3"/>
          <p:cNvSpPr>
            <a:spLocks noGrp="1"/>
          </p:cNvSpPr>
          <p:nvPr>
            <p:ph type="sldNum" sz="quarter" idx="5"/>
          </p:nvPr>
        </p:nvSpPr>
        <p:spPr/>
        <p:txBody>
          <a:bodyPr/>
          <a:lstStyle/>
          <a:p>
            <a:fld id="{297B4AE1-8B31-491C-81D4-E1D605DFB401}" type="slidenum">
              <a:rPr lang="en-US" smtClean="0"/>
              <a:t>4</a:t>
            </a:fld>
            <a:endParaRPr lang="en-US"/>
          </a:p>
        </p:txBody>
      </p:sp>
    </p:spTree>
    <p:extLst>
      <p:ext uri="{BB962C8B-B14F-4D97-AF65-F5344CB8AC3E}">
        <p14:creationId xmlns:p14="http://schemas.microsoft.com/office/powerpoint/2010/main" val="3036331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Initiation</a:t>
            </a:r>
          </a:p>
          <a:p>
            <a:endParaRPr lang="en-US" dirty="0"/>
          </a:p>
          <a:p>
            <a:r>
              <a:rPr lang="en-US" dirty="0"/>
              <a:t>Initially, you need to recognize a commercial need, problem, or opportunity. In this stage, you figure out a goal for the project, decide whether the development is viable, and recognize the main deliverables for the project.</a:t>
            </a:r>
          </a:p>
          <a:p>
            <a:endParaRPr lang="en-US" dirty="0"/>
          </a:p>
          <a:p>
            <a:r>
              <a:rPr lang="en-US" dirty="0"/>
              <a:t>Steps for the project initiation phase may include the following:</a:t>
            </a:r>
          </a:p>
          <a:p>
            <a:endParaRPr lang="en-US" dirty="0"/>
          </a:p>
          <a:p>
            <a:r>
              <a:rPr lang="en-US" dirty="0"/>
              <a:t>	Undertaking a viability study: Find the main problem the project will solve and whether the project will bring a resolution to that problem</a:t>
            </a:r>
          </a:p>
          <a:p>
            <a:r>
              <a:rPr lang="en-US" dirty="0"/>
              <a:t>	Finding scope: Describe the depth and breadth of the plan</a:t>
            </a:r>
          </a:p>
          <a:p>
            <a:r>
              <a:rPr lang="en-US" dirty="0"/>
              <a:t>	Identifying deliverables: Define the product to provide</a:t>
            </a:r>
          </a:p>
          <a:p>
            <a:r>
              <a:rPr lang="en-US" dirty="0"/>
              <a:t>	Identifying project shareholders: Find out who the project impacts and what their needs might be</a:t>
            </a:r>
          </a:p>
          <a:p>
            <a:r>
              <a:rPr lang="en-US" dirty="0"/>
              <a:t>	Developing a business situation: Use the above principles to make a comparison of the possible costs and assistances for the project to regulate if it is viable</a:t>
            </a:r>
          </a:p>
          <a:p>
            <a:r>
              <a:rPr lang="en-US" dirty="0"/>
              <a:t>	Developing a statement of work: Document the project’s purposes, possibilities, and deliverables that the expert has identified before as a working contract between the project owner and those working on the project.</a:t>
            </a:r>
          </a:p>
          <a:p>
            <a:r>
              <a:rPr lang="en-US" dirty="0"/>
              <a:t>2. Planning</a:t>
            </a:r>
          </a:p>
          <a:p>
            <a:r>
              <a:rPr lang="en-US" dirty="0"/>
              <a:t>After the project is accepted to move on the planning phase is the next stage.</a:t>
            </a:r>
          </a:p>
          <a:p>
            <a:r>
              <a:rPr lang="en-US" dirty="0"/>
              <a:t>Steps for the project planning phase may include the following:</a:t>
            </a:r>
          </a:p>
          <a:p>
            <a:endParaRPr lang="en-US" dirty="0"/>
          </a:p>
          <a:p>
            <a:r>
              <a:rPr lang="en-US" dirty="0"/>
              <a:t>Creating a project plan: Identify the project timeline, including the phases of the project, the tasks to be performed, and possible constraints</a:t>
            </a:r>
          </a:p>
          <a:p>
            <a:r>
              <a:rPr lang="en-US" dirty="0"/>
              <a:t>Creating workflow diagrams: Visualize your processes using swim lanes to make sure team members clearly understand their role in a project</a:t>
            </a:r>
          </a:p>
          <a:p>
            <a:r>
              <a:rPr lang="en-US" dirty="0"/>
              <a:t>Estimating budget and creating a financial plan: Use cost estimates to determine how much to spend on the project to get the maximum return on investment</a:t>
            </a:r>
          </a:p>
          <a:p>
            <a:r>
              <a:rPr lang="en-US" dirty="0"/>
              <a:t>Gathering resources: Build your functional team from internal and external talent pools while making sure everyone has the necessary tools (software, hardware, etc.) to complete their tasks</a:t>
            </a:r>
          </a:p>
          <a:p>
            <a:r>
              <a:rPr lang="en-US" dirty="0"/>
              <a:t>Anticipating risks and potential quality roadblocks: Identify issues that may cause your project to stall while planning to mitigate those risks and maintain the project’s quality and timeline</a:t>
            </a:r>
          </a:p>
          <a:p>
            <a:r>
              <a:rPr lang="en-US" dirty="0"/>
              <a:t>Holding a project kickoff meeting: Bring your team on board and outline the project so they can quickly get to work</a:t>
            </a:r>
          </a:p>
          <a:p>
            <a:r>
              <a:rPr lang="en-US" dirty="0"/>
              <a:t>3. Execution</a:t>
            </a:r>
          </a:p>
          <a:p>
            <a:r>
              <a:rPr lang="en-US" dirty="0"/>
              <a:t>The execution phase turns your plan into action. The project manager's job in this phase of the project management life cycle is to keep work on a track, organize team members, manage timelines, and make sure the work is done according to the original plan.</a:t>
            </a:r>
          </a:p>
          <a:p>
            <a:r>
              <a:rPr lang="en-US" dirty="0"/>
              <a:t>Steps for the project execution phase may include the following:</a:t>
            </a:r>
          </a:p>
          <a:p>
            <a:endParaRPr lang="en-US" dirty="0"/>
          </a:p>
          <a:p>
            <a:r>
              <a:rPr lang="en-US" dirty="0"/>
              <a:t>Creating tasks and organizing workflows: Assign granular aspects of the projects to the appropriate team members, making sure team members are not overworked</a:t>
            </a:r>
          </a:p>
          <a:p>
            <a:r>
              <a:rPr lang="en-US" dirty="0"/>
              <a:t>Briefing team members on tasks: Explain tasks to team members, providing necessary guidance on how they should be completed, and organizing process-related training if necessary</a:t>
            </a:r>
          </a:p>
          <a:p>
            <a:r>
              <a:rPr lang="en-US" dirty="0"/>
              <a:t>Communicating with team members, clients, and upper management: Provide updates to project stakeholders at all levels</a:t>
            </a:r>
          </a:p>
          <a:p>
            <a:r>
              <a:rPr lang="en-US" dirty="0"/>
              <a:t>Monitoring quality of work: Ensure that team members are meeting their time and quality goals for tasks</a:t>
            </a:r>
          </a:p>
          <a:p>
            <a:r>
              <a:rPr lang="en-US" dirty="0"/>
              <a:t>Managing budget: Monitor spending and keeping the project on track in terms of assets and resources</a:t>
            </a:r>
          </a:p>
          <a:p>
            <a:r>
              <a:rPr lang="en-US" dirty="0"/>
              <a:t>If you have a properly documented process already in place, executing the project will be much easier.</a:t>
            </a:r>
          </a:p>
          <a:p>
            <a:r>
              <a:rPr lang="en-US" dirty="0"/>
              <a:t>Closure</a:t>
            </a:r>
          </a:p>
          <a:p>
            <a:r>
              <a:rPr lang="en-US" dirty="0"/>
              <a:t>Once your team has completed work on a project, you enter the closure phase. In the closure phase, you provide final deliverables, release project resources, and determine the success of the project.</a:t>
            </a:r>
          </a:p>
          <a:p>
            <a:endParaRPr lang="en-US" dirty="0"/>
          </a:p>
          <a:p>
            <a:r>
              <a:rPr lang="en-US" dirty="0"/>
              <a:t>Steps for the project closure phase may include the following:</a:t>
            </a:r>
          </a:p>
          <a:p>
            <a:r>
              <a:rPr lang="en-US" dirty="0"/>
              <a:t>Analyzing project performance: Determine whether the project's goals were met (tasks completed, on time, and on a budget) and the initial problem solved using a prepared checklist.</a:t>
            </a:r>
          </a:p>
          <a:p>
            <a:r>
              <a:rPr lang="en-US" dirty="0"/>
              <a:t>Analyzing team performance: Evaluate how team members performed, including whether they met their goals along with timeliness and quality of work</a:t>
            </a:r>
          </a:p>
          <a:p>
            <a:r>
              <a:rPr lang="en-US" dirty="0"/>
              <a:t>Documenting project closure: Make sure that all aspects of the project are completed with no loose ends remaining and providing reports to key stakeholders</a:t>
            </a:r>
          </a:p>
          <a:p>
            <a:r>
              <a:rPr lang="en-US" dirty="0"/>
              <a:t>Conducting post-implementation reviews: Conduct a final analysis of the project, taking into account lessons learned for similar projects in the future</a:t>
            </a:r>
          </a:p>
          <a:p>
            <a:r>
              <a:rPr lang="en-US" dirty="0"/>
              <a:t>Accounting for used and unused budget: Allocate remaining resources for future projects</a:t>
            </a:r>
          </a:p>
          <a:p>
            <a:r>
              <a:rPr lang="en-US" dirty="0"/>
              <a:t>By remaining on task even though the project's work is completed, you will be prepared to take everything you've learned and implemented it for your next project.</a:t>
            </a:r>
          </a:p>
          <a:p>
            <a:endParaRPr lang="en-US" dirty="0"/>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5</a:t>
            </a:fld>
            <a:endParaRPr lang="en-US"/>
          </a:p>
        </p:txBody>
      </p:sp>
    </p:spTree>
    <p:extLst>
      <p:ext uri="{BB962C8B-B14F-4D97-AF65-F5344CB8AC3E}">
        <p14:creationId xmlns:p14="http://schemas.microsoft.com/office/powerpoint/2010/main" val="74172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6</a:t>
            </a:fld>
            <a:endParaRPr lang="en-US"/>
          </a:p>
        </p:txBody>
      </p:sp>
    </p:spTree>
    <p:extLst>
      <p:ext uri="{BB962C8B-B14F-4D97-AF65-F5344CB8AC3E}">
        <p14:creationId xmlns:p14="http://schemas.microsoft.com/office/powerpoint/2010/main" val="2019188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Simplify the Necessities</a:t>
            </a:r>
          </a:p>
          <a:p>
            <a:r>
              <a:rPr lang="en-US" dirty="0"/>
              <a:t>Determine the goal that is required to be achieved. Mitigate the risks of the project and how it affects people. Make full use of viability studies to test out the ideas before making a full obligation.</a:t>
            </a:r>
          </a:p>
          <a:p>
            <a:r>
              <a:rPr lang="en-US" dirty="0"/>
              <a:t>2. Get the Right Team</a:t>
            </a:r>
          </a:p>
          <a:p>
            <a:r>
              <a:rPr lang="en-US" dirty="0"/>
              <a:t>Individuals present all types of peril to a project, mostly due to their accessibility and services. People with insufficient skills make the project take longer because they are slower. People who aren’t available when you need them also impact your project timescales.</a:t>
            </a:r>
          </a:p>
          <a:p>
            <a:r>
              <a:rPr lang="en-US" dirty="0"/>
              <a:t>If likely, ringfence the resources that you require into the group. This mitigates a lot of the people-related risks. The uppermost priority projects must entice and retain the best resources in the company.</a:t>
            </a:r>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8</a:t>
            </a:fld>
            <a:endParaRPr lang="en-US"/>
          </a:p>
        </p:txBody>
      </p:sp>
    </p:spTree>
    <p:extLst>
      <p:ext uri="{BB962C8B-B14F-4D97-AF65-F5344CB8AC3E}">
        <p14:creationId xmlns:p14="http://schemas.microsoft.com/office/powerpoint/2010/main" val="1067526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3. Don’t try and dump all the risk on one person or group. </a:t>
            </a:r>
          </a:p>
          <a:p>
            <a:r>
              <a:rPr lang="en-US" dirty="0"/>
              <a:t>Risk change is a documented and valuable risk management policy, but it has to be used with caution. Mitigating your own risk by dumping it on someone else isn’t always the best approach.</a:t>
            </a:r>
          </a:p>
          <a:p>
            <a:r>
              <a:rPr lang="en-US" dirty="0"/>
              <a:t>4. Communicate and Listen</a:t>
            </a:r>
          </a:p>
          <a:p>
            <a:r>
              <a:rPr lang="en-US" dirty="0"/>
              <a:t>There is another way that persons add risk to a project: over their actions when they are ignored as stakeholders. Communicate extensively, investigate widely, and listen to the responses you receive. These can help you identify residual risks and strategies to engage more effectively with the stakeholders concerned</a:t>
            </a:r>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9</a:t>
            </a:fld>
            <a:endParaRPr lang="en-US"/>
          </a:p>
        </p:txBody>
      </p:sp>
    </p:spTree>
    <p:extLst>
      <p:ext uri="{BB962C8B-B14F-4D97-AF65-F5344CB8AC3E}">
        <p14:creationId xmlns:p14="http://schemas.microsoft.com/office/powerpoint/2010/main" val="448299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91949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405722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72958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284381-6760-4D12-88F8-F7160FF6B3F9}" type="datetimeFigureOut">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283091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284381-6760-4D12-88F8-F7160FF6B3F9}" type="datetimeFigureOut">
              <a:rPr lang="en-US" smtClean="0"/>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6373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284381-6760-4D12-88F8-F7160FF6B3F9}" type="datetimeFigureOut">
              <a:rPr lang="en-US" smtClean="0"/>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102154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284381-6760-4D12-88F8-F7160FF6B3F9}" type="datetimeFigureOut">
              <a:rPr lang="en-US" smtClean="0"/>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420500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284381-6760-4D12-88F8-F7160FF6B3F9}" type="datetimeFigureOut">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350492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
        <p:nvSpPr>
          <p:cNvPr id="5" name="Date Placeholder 4"/>
          <p:cNvSpPr>
            <a:spLocks noGrp="1"/>
          </p:cNvSpPr>
          <p:nvPr>
            <p:ph type="dt" sz="half" idx="10"/>
          </p:nvPr>
        </p:nvSpPr>
        <p:spPr/>
        <p:txBody>
          <a:bodyPr/>
          <a:lstStyle/>
          <a:p>
            <a:fld id="{0A284381-6760-4D12-88F8-F7160FF6B3F9}" type="datetimeFigureOut">
              <a:rPr lang="en-US" smtClean="0"/>
              <a:t>12/7/2020</a:t>
            </a:fld>
            <a:endParaRPr lang="en-US"/>
          </a:p>
        </p:txBody>
      </p:sp>
    </p:spTree>
    <p:extLst>
      <p:ext uri="{BB962C8B-B14F-4D97-AF65-F5344CB8AC3E}">
        <p14:creationId xmlns:p14="http://schemas.microsoft.com/office/powerpoint/2010/main" val="253078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2190685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2760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766114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886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477593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8315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678987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284381-6760-4D12-88F8-F7160FF6B3F9}" type="datetimeFigureOut">
              <a:rPr lang="en-US" smtClean="0"/>
              <a:t>12/7/2020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D9CFE31-5043-4596-AE73-E4CEA71ACAFF}" type="slidenum">
              <a:rPr lang="en-US" smtClean="0"/>
              <a:t>‹#›</a:t>
            </a:fld>
            <a:endParaRPr lang="en-US"/>
          </a:p>
        </p:txBody>
      </p:sp>
    </p:spTree>
    <p:extLst>
      <p:ext uri="{BB962C8B-B14F-4D97-AF65-F5344CB8AC3E}">
        <p14:creationId xmlns:p14="http://schemas.microsoft.com/office/powerpoint/2010/main" val="40149395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A92513-1C06-41D0-BEF6-176945A51D22}"/>
              </a:ext>
            </a:extLst>
          </p:cNvPr>
          <p:cNvSpPr txBox="1"/>
          <p:nvPr/>
        </p:nvSpPr>
        <p:spPr>
          <a:xfrm>
            <a:off x="1819003" y="1619794"/>
            <a:ext cx="6136278" cy="923330"/>
          </a:xfrm>
          <a:prstGeom prst="rect">
            <a:avLst/>
          </a:prstGeom>
          <a:noFill/>
        </p:spPr>
        <p:txBody>
          <a:bodyPr wrap="square">
            <a:spAutoFit/>
          </a:bodyPr>
          <a:lstStyle/>
          <a:p>
            <a:pPr algn="ctr"/>
            <a:r>
              <a:rPr lang="en-US" sz="5400" dirty="0">
                <a:solidFill>
                  <a:srgbClr val="7030A0"/>
                </a:solidFill>
              </a:rPr>
              <a:t>Pine Valley Furniture.</a:t>
            </a:r>
          </a:p>
        </p:txBody>
      </p:sp>
    </p:spTree>
    <p:extLst>
      <p:ext uri="{BB962C8B-B14F-4D97-AF65-F5344CB8AC3E}">
        <p14:creationId xmlns:p14="http://schemas.microsoft.com/office/powerpoint/2010/main" val="3208254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C66A1E-25A5-4F57-BD7F-EA4768FADD2E}"/>
              </a:ext>
            </a:extLst>
          </p:cNvPr>
          <p:cNvSpPr txBox="1"/>
          <p:nvPr/>
        </p:nvSpPr>
        <p:spPr>
          <a:xfrm>
            <a:off x="3046912" y="2690336"/>
            <a:ext cx="6093822" cy="1938992"/>
          </a:xfrm>
          <a:prstGeom prst="rect">
            <a:avLst/>
          </a:prstGeom>
          <a:noFill/>
        </p:spPr>
        <p:txBody>
          <a:bodyPr wrap="square">
            <a:spAutoFit/>
          </a:bodyPr>
          <a:lstStyle/>
          <a:p>
            <a:pPr algn="ctr"/>
            <a:r>
              <a:rPr lang="en-US" sz="4000" dirty="0" smtClean="0">
                <a:solidFill>
                  <a:srgbClr val="7030A0"/>
                </a:solidFill>
              </a:rPr>
              <a:t>Methods of identifying and selecting market project</a:t>
            </a:r>
            <a:endParaRPr lang="en-US" sz="4000" dirty="0">
              <a:solidFill>
                <a:srgbClr val="7030A0"/>
              </a:solidFill>
            </a:endParaRPr>
          </a:p>
        </p:txBody>
      </p:sp>
    </p:spTree>
    <p:extLst>
      <p:ext uri="{BB962C8B-B14F-4D97-AF65-F5344CB8AC3E}">
        <p14:creationId xmlns:p14="http://schemas.microsoft.com/office/powerpoint/2010/main" val="278627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6ECE8-8DAF-4178-A7BD-E98631A6F28F}"/>
              </a:ext>
            </a:extLst>
          </p:cNvPr>
          <p:cNvSpPr>
            <a:spLocks noGrp="1"/>
          </p:cNvSpPr>
          <p:nvPr>
            <p:ph type="title"/>
          </p:nvPr>
        </p:nvSpPr>
        <p:spPr/>
        <p:txBody>
          <a:bodyPr/>
          <a:lstStyle/>
          <a:p>
            <a:pPr algn="ctr"/>
            <a:r>
              <a:rPr lang="en-US" dirty="0" smtClean="0">
                <a:solidFill>
                  <a:srgbClr val="7030A0"/>
                </a:solidFill>
              </a:rPr>
              <a:t>Methods</a:t>
            </a:r>
            <a:endParaRPr lang="en-US" dirty="0">
              <a:solidFill>
                <a:srgbClr val="7030A0"/>
              </a:solidFill>
            </a:endParaRPr>
          </a:p>
        </p:txBody>
      </p:sp>
      <p:sp>
        <p:nvSpPr>
          <p:cNvPr id="3" name="Content Placeholder 2">
            <a:extLst>
              <a:ext uri="{FF2B5EF4-FFF2-40B4-BE49-F238E27FC236}">
                <a16:creationId xmlns:a16="http://schemas.microsoft.com/office/drawing/2014/main" id="{DE7F57D7-14C7-4B25-86F0-08A87E1D4E87}"/>
              </a:ext>
            </a:extLst>
          </p:cNvPr>
          <p:cNvSpPr>
            <a:spLocks noGrp="1"/>
          </p:cNvSpPr>
          <p:nvPr>
            <p:ph idx="1"/>
          </p:nvPr>
        </p:nvSpPr>
        <p:spPr/>
        <p:txBody>
          <a:bodyPr/>
          <a:lstStyle/>
          <a:p>
            <a:r>
              <a:rPr lang="en-US" dirty="0" smtClean="0"/>
              <a:t>Payback period- It is the time take to recover the initial capital invested in the project.</a:t>
            </a:r>
          </a:p>
          <a:p>
            <a:r>
              <a:rPr lang="en-US" dirty="0" smtClean="0"/>
              <a:t>Discounted cash flow- </a:t>
            </a:r>
            <a:r>
              <a:rPr lang="en-US" dirty="0"/>
              <a:t>is the </a:t>
            </a:r>
            <a:r>
              <a:rPr lang="en-US" dirty="0" smtClean="0"/>
              <a:t>method </a:t>
            </a:r>
            <a:r>
              <a:rPr lang="en-US" dirty="0"/>
              <a:t>used to estimate an investment's value based on its anticipated future cash </a:t>
            </a:r>
            <a:r>
              <a:rPr lang="en-US" dirty="0" smtClean="0"/>
              <a:t>flows</a:t>
            </a:r>
          </a:p>
          <a:p>
            <a:r>
              <a:rPr lang="en-US" dirty="0" smtClean="0"/>
              <a:t>Opportunity cost- this is the value of a foregone activity when another one is chosen</a:t>
            </a:r>
          </a:p>
          <a:p>
            <a:r>
              <a:rPr lang="en-US" dirty="0" smtClean="0"/>
              <a:t>Scoring method- the committee lists the relevant issues, weighs them according to their importance and priorities.</a:t>
            </a:r>
          </a:p>
        </p:txBody>
      </p:sp>
    </p:spTree>
    <p:extLst>
      <p:ext uri="{BB962C8B-B14F-4D97-AF65-F5344CB8AC3E}">
        <p14:creationId xmlns:p14="http://schemas.microsoft.com/office/powerpoint/2010/main" val="199988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D48F-EFCD-4050-91B6-D5AFF057921B}"/>
              </a:ext>
            </a:extLst>
          </p:cNvPr>
          <p:cNvSpPr>
            <a:spLocks noGrp="1"/>
          </p:cNvSpPr>
          <p:nvPr>
            <p:ph type="title"/>
          </p:nvPr>
        </p:nvSpPr>
        <p:spPr/>
        <p:txBody>
          <a:bodyPr/>
          <a:lstStyle/>
          <a:p>
            <a:pPr algn="ctr"/>
            <a:r>
              <a:rPr lang="en-US" dirty="0" smtClean="0">
                <a:solidFill>
                  <a:srgbClr val="7030A0"/>
                </a:solidFill>
              </a:rPr>
              <a:t>Characteristics of the methods</a:t>
            </a:r>
            <a:endParaRPr lang="en-US" dirty="0">
              <a:solidFill>
                <a:srgbClr val="7030A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22534986"/>
              </p:ext>
            </p:extLst>
          </p:nvPr>
        </p:nvGraphicFramePr>
        <p:xfrm>
          <a:off x="677863" y="2160587"/>
          <a:ext cx="8812501" cy="4406467"/>
        </p:xfrm>
        <a:graphic>
          <a:graphicData uri="http://schemas.openxmlformats.org/drawingml/2006/table">
            <a:tbl>
              <a:tblPr firstRow="1" bandRow="1">
                <a:tableStyleId>{5C22544A-7EE6-4342-B048-85BDC9FD1C3A}</a:tableStyleId>
              </a:tblPr>
              <a:tblGrid>
                <a:gridCol w="2681922">
                  <a:extLst>
                    <a:ext uri="{9D8B030D-6E8A-4147-A177-3AD203B41FA5}">
                      <a16:colId xmlns:a16="http://schemas.microsoft.com/office/drawing/2014/main" val="842845628"/>
                    </a:ext>
                  </a:extLst>
                </a:gridCol>
                <a:gridCol w="6130579">
                  <a:extLst>
                    <a:ext uri="{9D8B030D-6E8A-4147-A177-3AD203B41FA5}">
                      <a16:colId xmlns:a16="http://schemas.microsoft.com/office/drawing/2014/main" val="2774847481"/>
                    </a:ext>
                  </a:extLst>
                </a:gridCol>
              </a:tblGrid>
              <a:tr h="1762586">
                <a:tc>
                  <a:txBody>
                    <a:bodyPr/>
                    <a:lstStyle/>
                    <a:p>
                      <a:r>
                        <a:rPr lang="en-US" dirty="0" smtClean="0"/>
                        <a:t>Payback period</a:t>
                      </a:r>
                      <a:endParaRPr lang="en-US" dirty="0"/>
                    </a:p>
                  </a:txBody>
                  <a:tcPr/>
                </a:tc>
                <a:tc>
                  <a:txBody>
                    <a:bodyPr/>
                    <a:lstStyle/>
                    <a:p>
                      <a:pPr marL="285750" indent="-285750">
                        <a:buFont typeface="Wingdings" panose="05000000000000000000" pitchFamily="2" charset="2"/>
                        <a:buChar char="ü"/>
                      </a:pPr>
                      <a:r>
                        <a:rPr lang="en-US" dirty="0" smtClean="0"/>
                        <a:t>simple calculation of time for the initial investment to return</a:t>
                      </a:r>
                    </a:p>
                    <a:p>
                      <a:pPr marL="285750" indent="-285750">
                        <a:buFont typeface="Wingdings" panose="05000000000000000000" pitchFamily="2" charset="2"/>
                        <a:buChar char="ü"/>
                      </a:pPr>
                      <a:r>
                        <a:rPr lang="en-US" dirty="0" smtClean="0"/>
                        <a:t>It ignores the time value of money. </a:t>
                      </a:r>
                    </a:p>
                    <a:p>
                      <a:pPr marL="285750" indent="-285750">
                        <a:buFont typeface="Wingdings" panose="05000000000000000000" pitchFamily="2" charset="2"/>
                        <a:buChar char="ü"/>
                      </a:pPr>
                      <a:r>
                        <a:rPr lang="en-US" dirty="0" smtClean="0"/>
                        <a:t>Used</a:t>
                      </a:r>
                      <a:r>
                        <a:rPr lang="en-US" baseline="0" dirty="0" smtClean="0"/>
                        <a:t> in </a:t>
                      </a:r>
                      <a:r>
                        <a:rPr lang="en-US" sz="1800" b="0" i="0" kern="1200" dirty="0" smtClean="0">
                          <a:solidFill>
                            <a:schemeClr val="lt1"/>
                          </a:solidFill>
                          <a:effectLst/>
                          <a:latin typeface="+mn-lt"/>
                          <a:ea typeface="+mn-ea"/>
                          <a:cs typeface="+mn-cs"/>
                        </a:rPr>
                        <a:t>combination with other techniques of capital budgeting.</a:t>
                      </a:r>
                      <a:endParaRPr lang="en-US" dirty="0" smtClean="0"/>
                    </a:p>
                  </a:txBody>
                  <a:tcPr/>
                </a:tc>
                <a:extLst>
                  <a:ext uri="{0D108BD9-81ED-4DB2-BD59-A6C34878D82A}">
                    <a16:rowId xmlns:a16="http://schemas.microsoft.com/office/drawing/2014/main" val="1029502784"/>
                  </a:ext>
                </a:extLst>
              </a:tr>
              <a:tr h="771132">
                <a:tc>
                  <a:txBody>
                    <a:bodyPr/>
                    <a:lstStyle/>
                    <a:p>
                      <a:r>
                        <a:rPr lang="en-US" dirty="0" smtClean="0"/>
                        <a:t>Discounted cash flow</a:t>
                      </a:r>
                      <a:endParaRPr lang="en-US" dirty="0"/>
                    </a:p>
                  </a:txBody>
                  <a:tcPr/>
                </a:tc>
                <a:tc>
                  <a:txBody>
                    <a:bodyPr/>
                    <a:lstStyle/>
                    <a:p>
                      <a:pPr marL="285750" indent="-285750">
                        <a:buFont typeface="Wingdings" panose="05000000000000000000" pitchFamily="2" charset="2"/>
                        <a:buChar char="ü"/>
                      </a:pPr>
                      <a:r>
                        <a:rPr lang="en-US" dirty="0" smtClean="0"/>
                        <a:t>Estimates future cash flow</a:t>
                      </a:r>
                    </a:p>
                    <a:p>
                      <a:pPr marL="285750" indent="-285750">
                        <a:buFont typeface="Wingdings" panose="05000000000000000000" pitchFamily="2" charset="2"/>
                        <a:buChar char="ü"/>
                      </a:pPr>
                      <a:r>
                        <a:rPr lang="en-US" dirty="0" smtClean="0"/>
                        <a:t>Tells the intrinsic value of the</a:t>
                      </a:r>
                      <a:r>
                        <a:rPr lang="en-US" baseline="0" dirty="0" smtClean="0"/>
                        <a:t> investment</a:t>
                      </a:r>
                    </a:p>
                  </a:txBody>
                  <a:tcPr/>
                </a:tc>
                <a:extLst>
                  <a:ext uri="{0D108BD9-81ED-4DB2-BD59-A6C34878D82A}">
                    <a16:rowId xmlns:a16="http://schemas.microsoft.com/office/drawing/2014/main" val="3570841988"/>
                  </a:ext>
                </a:extLst>
              </a:tr>
              <a:tr h="1101617">
                <a:tc>
                  <a:txBody>
                    <a:bodyPr/>
                    <a:lstStyle/>
                    <a:p>
                      <a:r>
                        <a:rPr lang="en-US" dirty="0" smtClean="0"/>
                        <a:t>Opportunity</a:t>
                      </a:r>
                      <a:r>
                        <a:rPr lang="en-US" baseline="0" dirty="0" smtClean="0"/>
                        <a:t> cost</a:t>
                      </a:r>
                      <a:endParaRPr lang="en-US" dirty="0"/>
                    </a:p>
                  </a:txBody>
                  <a:tcPr/>
                </a:tc>
                <a:tc>
                  <a:txBody>
                    <a:bodyPr/>
                    <a:lstStyle/>
                    <a:p>
                      <a:pPr marL="285750" indent="-285750">
                        <a:buFont typeface="Wingdings" panose="05000000000000000000" pitchFamily="2" charset="2"/>
                        <a:buChar char="ü"/>
                      </a:pPr>
                      <a:r>
                        <a:rPr lang="en-US" dirty="0" smtClean="0"/>
                        <a:t>Evaluation of all the opportunities</a:t>
                      </a:r>
                    </a:p>
                    <a:p>
                      <a:pPr marL="285750" indent="-285750">
                        <a:buFont typeface="Wingdings" panose="05000000000000000000" pitchFamily="2" charset="2"/>
                        <a:buChar char="ü"/>
                      </a:pPr>
                      <a:r>
                        <a:rPr lang="en-US" dirty="0" smtClean="0"/>
                        <a:t>Maximizing the returns</a:t>
                      </a:r>
                    </a:p>
                    <a:p>
                      <a:pPr marL="285750" indent="-285750">
                        <a:buFont typeface="Wingdings" panose="05000000000000000000" pitchFamily="2" charset="2"/>
                        <a:buChar char="ü"/>
                      </a:pPr>
                      <a:r>
                        <a:rPr lang="en-US" dirty="0" smtClean="0"/>
                        <a:t>Identify where to allocate resources</a:t>
                      </a:r>
                      <a:endParaRPr lang="en-US" dirty="0"/>
                    </a:p>
                  </a:txBody>
                  <a:tcPr/>
                </a:tc>
                <a:extLst>
                  <a:ext uri="{0D108BD9-81ED-4DB2-BD59-A6C34878D82A}">
                    <a16:rowId xmlns:a16="http://schemas.microsoft.com/office/drawing/2014/main" val="2091329985"/>
                  </a:ext>
                </a:extLst>
              </a:tr>
              <a:tr h="771132">
                <a:tc>
                  <a:txBody>
                    <a:bodyPr/>
                    <a:lstStyle/>
                    <a:p>
                      <a:r>
                        <a:rPr lang="en-US" dirty="0" smtClean="0"/>
                        <a:t>Scoring method</a:t>
                      </a:r>
                      <a:endParaRPr lang="en-US" dirty="0"/>
                    </a:p>
                  </a:txBody>
                  <a:tcPr/>
                </a:tc>
                <a:tc>
                  <a:txBody>
                    <a:bodyPr/>
                    <a:lstStyle/>
                    <a:p>
                      <a:pPr marL="285750" indent="-285750">
                        <a:buFont typeface="Wingdings" panose="05000000000000000000" pitchFamily="2" charset="2"/>
                        <a:buChar char="ü"/>
                      </a:pPr>
                      <a:r>
                        <a:rPr lang="en-US" dirty="0" smtClean="0"/>
                        <a:t>All opportunities</a:t>
                      </a:r>
                      <a:r>
                        <a:rPr lang="en-US" baseline="0" dirty="0" smtClean="0"/>
                        <a:t> are listed and weighed</a:t>
                      </a:r>
                    </a:p>
                    <a:p>
                      <a:pPr marL="285750" indent="-285750">
                        <a:buFont typeface="Wingdings" panose="05000000000000000000" pitchFamily="2" charset="2"/>
                        <a:buChar char="ü"/>
                      </a:pPr>
                      <a:r>
                        <a:rPr lang="en-US" baseline="0" dirty="0" smtClean="0"/>
                        <a:t>The opportunity with high score is chosen </a:t>
                      </a:r>
                      <a:endParaRPr lang="en-US" dirty="0"/>
                    </a:p>
                  </a:txBody>
                  <a:tcPr/>
                </a:tc>
                <a:extLst>
                  <a:ext uri="{0D108BD9-81ED-4DB2-BD59-A6C34878D82A}">
                    <a16:rowId xmlns:a16="http://schemas.microsoft.com/office/drawing/2014/main" val="3981198910"/>
                  </a:ext>
                </a:extLst>
              </a:tr>
            </a:tbl>
          </a:graphicData>
        </a:graphic>
      </p:graphicFrame>
    </p:spTree>
    <p:extLst>
      <p:ext uri="{BB962C8B-B14F-4D97-AF65-F5344CB8AC3E}">
        <p14:creationId xmlns:p14="http://schemas.microsoft.com/office/powerpoint/2010/main" val="72029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74DB-BE10-45FB-8F96-41E979EBDF6A}"/>
              </a:ext>
            </a:extLst>
          </p:cNvPr>
          <p:cNvSpPr>
            <a:spLocks noGrp="1"/>
          </p:cNvSpPr>
          <p:nvPr>
            <p:ph type="title"/>
          </p:nvPr>
        </p:nvSpPr>
        <p:spPr/>
        <p:txBody>
          <a:bodyPr/>
          <a:lstStyle/>
          <a:p>
            <a:r>
              <a:rPr lang="en-US" dirty="0" smtClean="0">
                <a:solidFill>
                  <a:srgbClr val="7030A0"/>
                </a:solidFill>
              </a:rPr>
              <a:t>Strengths and weaknesses of the methods</a:t>
            </a:r>
            <a:endParaRPr lang="en-US" dirty="0">
              <a:solidFill>
                <a:srgbClr val="7030A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28477187"/>
              </p:ext>
            </p:extLst>
          </p:nvPr>
        </p:nvGraphicFramePr>
        <p:xfrm>
          <a:off x="677863" y="2160588"/>
          <a:ext cx="8596311" cy="7320280"/>
        </p:xfrm>
        <a:graphic>
          <a:graphicData uri="http://schemas.openxmlformats.org/drawingml/2006/table">
            <a:tbl>
              <a:tblPr firstRow="1" bandRow="1">
                <a:tableStyleId>{5C22544A-7EE6-4342-B048-85BDC9FD1C3A}</a:tableStyleId>
              </a:tblPr>
              <a:tblGrid>
                <a:gridCol w="2865437">
                  <a:extLst>
                    <a:ext uri="{9D8B030D-6E8A-4147-A177-3AD203B41FA5}">
                      <a16:colId xmlns:a16="http://schemas.microsoft.com/office/drawing/2014/main" val="1715837268"/>
                    </a:ext>
                  </a:extLst>
                </a:gridCol>
                <a:gridCol w="2865437">
                  <a:extLst>
                    <a:ext uri="{9D8B030D-6E8A-4147-A177-3AD203B41FA5}">
                      <a16:colId xmlns:a16="http://schemas.microsoft.com/office/drawing/2014/main" val="399915030"/>
                    </a:ext>
                  </a:extLst>
                </a:gridCol>
                <a:gridCol w="2865437">
                  <a:extLst>
                    <a:ext uri="{9D8B030D-6E8A-4147-A177-3AD203B41FA5}">
                      <a16:colId xmlns:a16="http://schemas.microsoft.com/office/drawing/2014/main" val="3424123835"/>
                    </a:ext>
                  </a:extLst>
                </a:gridCol>
              </a:tblGrid>
              <a:tr h="370840">
                <a:tc>
                  <a:txBody>
                    <a:bodyPr/>
                    <a:lstStyle/>
                    <a:p>
                      <a:r>
                        <a:rPr lang="en-US" dirty="0" smtClean="0"/>
                        <a:t>Method </a:t>
                      </a:r>
                      <a:endParaRPr lang="en-US" dirty="0"/>
                    </a:p>
                  </a:txBody>
                  <a:tcPr/>
                </a:tc>
                <a:tc>
                  <a:txBody>
                    <a:bodyPr/>
                    <a:lstStyle/>
                    <a:p>
                      <a:r>
                        <a:rPr lang="en-US" dirty="0" smtClean="0"/>
                        <a:t>strengths</a:t>
                      </a:r>
                      <a:endParaRPr lang="en-US" dirty="0"/>
                    </a:p>
                  </a:txBody>
                  <a:tcPr/>
                </a:tc>
                <a:tc>
                  <a:txBody>
                    <a:bodyPr/>
                    <a:lstStyle/>
                    <a:p>
                      <a:r>
                        <a:rPr lang="en-US" dirty="0" smtClean="0"/>
                        <a:t>weaknesses</a:t>
                      </a:r>
                      <a:endParaRPr lang="en-US" dirty="0"/>
                    </a:p>
                  </a:txBody>
                  <a:tcPr/>
                </a:tc>
                <a:extLst>
                  <a:ext uri="{0D108BD9-81ED-4DB2-BD59-A6C34878D82A}">
                    <a16:rowId xmlns:a16="http://schemas.microsoft.com/office/drawing/2014/main" val="3800650909"/>
                  </a:ext>
                </a:extLst>
              </a:tr>
              <a:tr h="370840">
                <a:tc>
                  <a:txBody>
                    <a:bodyPr/>
                    <a:lstStyle/>
                    <a:p>
                      <a:r>
                        <a:rPr lang="en-US" dirty="0" smtClean="0"/>
                        <a:t>Payback period</a:t>
                      </a:r>
                      <a:endParaRPr lang="en-US" dirty="0"/>
                    </a:p>
                  </a:txBody>
                  <a:tcPr/>
                </a:tc>
                <a:tc>
                  <a:txBody>
                    <a:bodyPr/>
                    <a:lstStyle/>
                    <a:p>
                      <a:pPr marL="285750" indent="-285750">
                        <a:buFont typeface="Arial" panose="020B0604020202020204" pitchFamily="34" charset="0"/>
                        <a:buChar char="•"/>
                      </a:pPr>
                      <a:r>
                        <a:rPr lang="en-US" dirty="0" smtClean="0"/>
                        <a:t>Is based</a:t>
                      </a:r>
                      <a:r>
                        <a:rPr lang="en-US" baseline="0" dirty="0" smtClean="0"/>
                        <a:t> on he principle of liquidity</a:t>
                      </a:r>
                    </a:p>
                    <a:p>
                      <a:pPr marL="285750" indent="-285750">
                        <a:buFont typeface="Arial" panose="020B0604020202020204" pitchFamily="34" charset="0"/>
                        <a:buChar char="•"/>
                      </a:pPr>
                      <a:r>
                        <a:rPr lang="en-US" baseline="0" dirty="0" smtClean="0"/>
                        <a:t>Is simple to understand and use</a:t>
                      </a:r>
                      <a:endParaRPr lang="en-US" dirty="0"/>
                    </a:p>
                  </a:txBody>
                  <a:tcPr/>
                </a:tc>
                <a:tc>
                  <a:txBody>
                    <a:bodyPr/>
                    <a:lstStyle/>
                    <a:p>
                      <a:pPr marL="285750" indent="-285750">
                        <a:buFont typeface="Arial" panose="020B0604020202020204" pitchFamily="34" charset="0"/>
                        <a:buChar char="•"/>
                      </a:pPr>
                      <a:r>
                        <a:rPr lang="en-US" dirty="0" smtClean="0"/>
                        <a:t>Does not account for the time value of money</a:t>
                      </a:r>
                    </a:p>
                    <a:p>
                      <a:pPr marL="285750" indent="-285750">
                        <a:buFont typeface="Arial" panose="020B0604020202020204" pitchFamily="34" charset="0"/>
                        <a:buChar char="•"/>
                      </a:pPr>
                      <a:r>
                        <a:rPr lang="en-US" dirty="0" smtClean="0"/>
                        <a:t>Does not </a:t>
                      </a:r>
                      <a:r>
                        <a:rPr lang="en-US" sz="1800" b="0" i="0" kern="1200" dirty="0" smtClean="0">
                          <a:solidFill>
                            <a:schemeClr val="dk1"/>
                          </a:solidFill>
                          <a:effectLst/>
                          <a:latin typeface="+mn-lt"/>
                          <a:ea typeface="+mn-ea"/>
                          <a:cs typeface="+mn-cs"/>
                        </a:rPr>
                        <a:t>account the cash flows post the return of investment.</a:t>
                      </a:r>
                      <a:endParaRPr lang="en-US" dirty="0"/>
                    </a:p>
                  </a:txBody>
                  <a:tcPr/>
                </a:tc>
                <a:extLst>
                  <a:ext uri="{0D108BD9-81ED-4DB2-BD59-A6C34878D82A}">
                    <a16:rowId xmlns:a16="http://schemas.microsoft.com/office/drawing/2014/main" val="411790753"/>
                  </a:ext>
                </a:extLst>
              </a:tr>
              <a:tr h="370840">
                <a:tc>
                  <a:txBody>
                    <a:bodyPr/>
                    <a:lstStyle/>
                    <a:p>
                      <a:r>
                        <a:rPr lang="en-US" dirty="0" smtClean="0"/>
                        <a:t>Discounted cash flow</a:t>
                      </a:r>
                      <a:endParaRPr lang="en-US" dirty="0"/>
                    </a:p>
                  </a:txBody>
                  <a:tcPr/>
                </a:tc>
                <a:tc>
                  <a:txBody>
                    <a:bodyPr/>
                    <a:lstStyle/>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helps determine the value of an investment based on its future cash flows.</a:t>
                      </a:r>
                    </a:p>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no need to look for peers for comparison.</a:t>
                      </a:r>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requires making many assumptions</a:t>
                      </a:r>
                    </a:p>
                    <a:p>
                      <a:pPr marL="285750" indent="-285750">
                        <a:buFont typeface="Arial" panose="020B0604020202020204" pitchFamily="34" charset="0"/>
                        <a:buChar char="•"/>
                      </a:pPr>
                      <a:r>
                        <a:rPr lang="en-US" sz="1800" b="0" i="0" kern="1200" dirty="0" smtClean="0">
                          <a:solidFill>
                            <a:schemeClr val="dk1"/>
                          </a:solidFill>
                          <a:effectLst/>
                          <a:latin typeface="+mn-lt"/>
                          <a:ea typeface="+mn-ea"/>
                          <a:cs typeface="+mn-cs"/>
                        </a:rPr>
                        <a:t>future cash flows of a project cannot be reasonably estimated</a:t>
                      </a:r>
                      <a:endParaRPr lang="en-US" dirty="0"/>
                    </a:p>
                  </a:txBody>
                  <a:tcPr/>
                </a:tc>
                <a:extLst>
                  <a:ext uri="{0D108BD9-81ED-4DB2-BD59-A6C34878D82A}">
                    <a16:rowId xmlns:a16="http://schemas.microsoft.com/office/drawing/2014/main" val="125803630"/>
                  </a:ext>
                </a:extLst>
              </a:tr>
              <a:tr h="370840">
                <a:tc>
                  <a:txBody>
                    <a:bodyPr/>
                    <a:lstStyle/>
                    <a:p>
                      <a:r>
                        <a:rPr lang="en-US" dirty="0" smtClean="0"/>
                        <a:t>Opportunity</a:t>
                      </a:r>
                      <a:r>
                        <a:rPr lang="en-US" baseline="0" dirty="0" smtClean="0"/>
                        <a:t> cost</a:t>
                      </a:r>
                      <a:endParaRPr lang="en-US" dirty="0"/>
                    </a:p>
                  </a:txBody>
                  <a:tcPr/>
                </a:tc>
                <a:tc>
                  <a:txBody>
                    <a:bodyPr/>
                    <a:lstStyle/>
                    <a:p>
                      <a:pPr marL="285750" indent="-285750">
                        <a:buFont typeface="Arial" panose="020B0604020202020204" pitchFamily="34" charset="0"/>
                        <a:buChar char="•"/>
                      </a:pPr>
                      <a:r>
                        <a:rPr lang="en-US" dirty="0" smtClean="0"/>
                        <a:t>Evaluates</a:t>
                      </a:r>
                      <a:r>
                        <a:rPr lang="en-US" baseline="0" dirty="0" smtClean="0"/>
                        <a:t> all the options </a:t>
                      </a:r>
                    </a:p>
                    <a:p>
                      <a:pPr marL="285750" indent="-285750">
                        <a:buFont typeface="Arial" panose="020B0604020202020204" pitchFamily="34" charset="0"/>
                        <a:buChar char="•"/>
                      </a:pPr>
                      <a:r>
                        <a:rPr lang="en-US" baseline="0" dirty="0" smtClean="0"/>
                        <a:t>Helps identify where to allocate resources</a:t>
                      </a:r>
                      <a:endParaRPr lang="en-US" dirty="0"/>
                    </a:p>
                  </a:txBody>
                  <a:tcPr/>
                </a:tc>
                <a:tc>
                  <a:txBody>
                    <a:bodyPr/>
                    <a:lstStyle/>
                    <a:p>
                      <a:pPr marL="285750" indent="-285750">
                        <a:buFont typeface="Arial" panose="020B0604020202020204" pitchFamily="34" charset="0"/>
                        <a:buChar char="•"/>
                      </a:pPr>
                      <a:r>
                        <a:rPr lang="en-US" dirty="0" smtClean="0"/>
                        <a:t>Future events are difficult to quantify</a:t>
                      </a:r>
                    </a:p>
                    <a:p>
                      <a:pPr marL="285750" indent="-285750">
                        <a:buFont typeface="Arial" panose="020B0604020202020204" pitchFamily="34" charset="0"/>
                        <a:buChar char="•"/>
                      </a:pPr>
                      <a:r>
                        <a:rPr lang="en-US" dirty="0" smtClean="0"/>
                        <a:t>Often overlooked</a:t>
                      </a:r>
                      <a:endParaRPr lang="en-US" dirty="0"/>
                    </a:p>
                  </a:txBody>
                  <a:tcPr/>
                </a:tc>
                <a:extLst>
                  <a:ext uri="{0D108BD9-81ED-4DB2-BD59-A6C34878D82A}">
                    <a16:rowId xmlns:a16="http://schemas.microsoft.com/office/drawing/2014/main" val="1409343411"/>
                  </a:ext>
                </a:extLst>
              </a:tr>
              <a:tr h="370840">
                <a:tc>
                  <a:txBody>
                    <a:bodyPr/>
                    <a:lstStyle/>
                    <a:p>
                      <a:r>
                        <a:rPr lang="en-US" dirty="0" smtClean="0"/>
                        <a:t>Scoring method</a:t>
                      </a:r>
                      <a:endParaRPr lang="en-US" dirty="0"/>
                    </a:p>
                  </a:txBody>
                  <a:tcPr/>
                </a:tc>
                <a:tc>
                  <a:txBody>
                    <a:bodyPr/>
                    <a:lstStyle/>
                    <a:p>
                      <a:pPr marL="285750" indent="-285750">
                        <a:buFont typeface="Arial" panose="020B0604020202020204" pitchFamily="34" charset="0"/>
                        <a:buChar char="•"/>
                      </a:pPr>
                      <a:r>
                        <a:rPr lang="en-US" dirty="0" smtClean="0"/>
                        <a:t>Allows multiple selection</a:t>
                      </a:r>
                    </a:p>
                    <a:p>
                      <a:pPr marL="285750" indent="-285750">
                        <a:buFont typeface="Arial" panose="020B0604020202020204" pitchFamily="34" charset="0"/>
                        <a:buChar char="•"/>
                      </a:pPr>
                      <a:r>
                        <a:rPr lang="en-US" baseline="0" dirty="0" smtClean="0"/>
                        <a:t>Takes into account that some factors are more important than others</a:t>
                      </a:r>
                    </a:p>
                    <a:p>
                      <a:pPr marL="285750" indent="-285750">
                        <a:buFont typeface="Arial" panose="020B0604020202020204" pitchFamily="34" charset="0"/>
                        <a:buChar char="•"/>
                      </a:pPr>
                      <a:endParaRPr lang="en-US" dirty="0"/>
                    </a:p>
                  </a:txBody>
                  <a:tcPr/>
                </a:tc>
                <a:tc>
                  <a:txBody>
                    <a:bodyPr/>
                    <a:lstStyle/>
                    <a:p>
                      <a:pPr marL="285750" indent="-285750">
                        <a:buFont typeface="Arial" panose="020B0604020202020204" pitchFamily="34" charset="0"/>
                        <a:buChar char="•"/>
                      </a:pPr>
                      <a:r>
                        <a:rPr lang="en-US" dirty="0" smtClean="0"/>
                        <a:t>No basis in theory, empirical evidence shows results often arbitrary</a:t>
                      </a:r>
                      <a:endParaRPr lang="en-US" dirty="0"/>
                    </a:p>
                  </a:txBody>
                  <a:tcPr/>
                </a:tc>
                <a:extLst>
                  <a:ext uri="{0D108BD9-81ED-4DB2-BD59-A6C34878D82A}">
                    <a16:rowId xmlns:a16="http://schemas.microsoft.com/office/drawing/2014/main" val="3702710325"/>
                  </a:ext>
                </a:extLst>
              </a:tr>
            </a:tbl>
          </a:graphicData>
        </a:graphic>
      </p:graphicFrame>
    </p:spTree>
    <p:extLst>
      <p:ext uri="{BB962C8B-B14F-4D97-AF65-F5344CB8AC3E}">
        <p14:creationId xmlns:p14="http://schemas.microsoft.com/office/powerpoint/2010/main" val="2216548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E41B-D57F-4368-9E86-D4F0CA9E0447}"/>
              </a:ext>
            </a:extLst>
          </p:cNvPr>
          <p:cNvSpPr>
            <a:spLocks noGrp="1"/>
          </p:cNvSpPr>
          <p:nvPr>
            <p:ph type="title"/>
          </p:nvPr>
        </p:nvSpPr>
        <p:spPr/>
        <p:txBody>
          <a:bodyPr/>
          <a:lstStyle/>
          <a:p>
            <a:pPr algn="ctr"/>
            <a:r>
              <a:rPr lang="en-US" dirty="0" smtClean="0">
                <a:solidFill>
                  <a:srgbClr val="7030A0"/>
                </a:solidFill>
              </a:rPr>
              <a:t>Valuation criteria </a:t>
            </a:r>
            <a:endParaRPr lang="en-US" dirty="0">
              <a:solidFill>
                <a:srgbClr val="7030A0"/>
              </a:solidFill>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t>Value Chain Analysis - The degree to which activities in the production of goods and/or services add value and cost.</a:t>
            </a:r>
            <a:endParaRPr lang="en-US" dirty="0" smtClean="0"/>
          </a:p>
          <a:p>
            <a:pPr>
              <a:buFont typeface="Wingdings" panose="05000000000000000000" pitchFamily="2" charset="2"/>
              <a:buChar char="Ø"/>
            </a:pPr>
            <a:r>
              <a:rPr lang="en-US" dirty="0"/>
              <a:t>Strategic Alignment-The degree to which the project is seen as helping the business achieve its strategic goals</a:t>
            </a:r>
            <a:endParaRPr lang="en-US" dirty="0" smtClean="0"/>
          </a:p>
          <a:p>
            <a:pPr>
              <a:buFont typeface="Wingdings" panose="05000000000000000000" pitchFamily="2" charset="2"/>
              <a:buChar char="Ø"/>
            </a:pPr>
            <a:r>
              <a:rPr lang="en-US" dirty="0" smtClean="0"/>
              <a:t> </a:t>
            </a:r>
            <a:r>
              <a:rPr lang="en-US" dirty="0"/>
              <a:t>Potential Benefits-The extent to which the project is seen as profit improvement, customer service, and fourth</a:t>
            </a:r>
            <a:endParaRPr lang="en-US" dirty="0" smtClean="0"/>
          </a:p>
          <a:p>
            <a:pPr>
              <a:buFont typeface="Wingdings" panose="05000000000000000000" pitchFamily="2" charset="2"/>
              <a:buChar char="Ø"/>
            </a:pPr>
            <a:r>
              <a:rPr lang="en-US" dirty="0" smtClean="0"/>
              <a:t> </a:t>
            </a:r>
            <a:r>
              <a:rPr lang="en-US" dirty="0"/>
              <a:t>Resource Availability- The sum </a:t>
            </a:r>
            <a:r>
              <a:rPr lang="en-US"/>
              <a:t>and </a:t>
            </a:r>
            <a:r>
              <a:rPr lang="en-US" smtClean="0"/>
              <a:t>nature </a:t>
            </a:r>
            <a:r>
              <a:rPr lang="en-US" dirty="0"/>
              <a:t>of services needed by the project and their accessibility.</a:t>
            </a:r>
            <a:endParaRPr lang="en-US" dirty="0" smtClean="0"/>
          </a:p>
          <a:p>
            <a:pPr>
              <a:buFont typeface="Wingdings" panose="05000000000000000000" pitchFamily="2" charset="2"/>
              <a:buChar char="Ø"/>
            </a:pPr>
            <a:r>
              <a:rPr lang="en-US" dirty="0" smtClean="0"/>
              <a:t>Project Size- the number of employees required</a:t>
            </a:r>
          </a:p>
          <a:p>
            <a:pPr>
              <a:buFont typeface="Wingdings" panose="05000000000000000000" pitchFamily="2" charset="2"/>
              <a:buChar char="Ø"/>
            </a:pPr>
            <a:r>
              <a:rPr lang="en-US" dirty="0" smtClean="0"/>
              <a:t>Duration- period to complete the project</a:t>
            </a:r>
          </a:p>
          <a:p>
            <a:pPr>
              <a:buFont typeface="Wingdings" panose="05000000000000000000" pitchFamily="2" charset="2"/>
              <a:buChar char="Ø"/>
            </a:pPr>
            <a:r>
              <a:rPr lang="en-US" dirty="0"/>
              <a:t>Technical Difficulty- The level of </a:t>
            </a:r>
            <a:r>
              <a:rPr lang="en-US" dirty="0" smtClean="0"/>
              <a:t>complexity </a:t>
            </a:r>
            <a:r>
              <a:rPr lang="en-US" dirty="0"/>
              <a:t>in completing the project successfully within the specified time and resources.</a:t>
            </a:r>
          </a:p>
        </p:txBody>
      </p:sp>
    </p:spTree>
    <p:extLst>
      <p:ext uri="{BB962C8B-B14F-4D97-AF65-F5344CB8AC3E}">
        <p14:creationId xmlns:p14="http://schemas.microsoft.com/office/powerpoint/2010/main" val="937196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1E7B-C45E-4E1F-8D93-A15B45060AF6}"/>
              </a:ext>
            </a:extLst>
          </p:cNvPr>
          <p:cNvSpPr>
            <a:spLocks noGrp="1"/>
          </p:cNvSpPr>
          <p:nvPr>
            <p:ph type="title"/>
          </p:nvPr>
        </p:nvSpPr>
        <p:spPr/>
        <p:txBody>
          <a:bodyPr/>
          <a:lstStyle/>
          <a:p>
            <a:pPr algn="ctr"/>
            <a:r>
              <a:rPr lang="en-US" dirty="0" smtClean="0">
                <a:solidFill>
                  <a:srgbClr val="7030A0"/>
                </a:solidFill>
              </a:rPr>
              <a:t>Project ranking</a:t>
            </a:r>
            <a:endParaRPr lang="en-US" dirty="0">
              <a:solidFill>
                <a:srgbClr val="7030A0"/>
              </a:solidFill>
            </a:endParaRPr>
          </a:p>
        </p:txBody>
      </p:sp>
      <p:sp>
        <p:nvSpPr>
          <p:cNvPr id="3" name="Content Placeholder 2"/>
          <p:cNvSpPr>
            <a:spLocks noGrp="1"/>
          </p:cNvSpPr>
          <p:nvPr>
            <p:ph idx="1"/>
          </p:nvPr>
        </p:nvSpPr>
        <p:spPr/>
        <p:txBody>
          <a:bodyPr/>
          <a:lstStyle/>
          <a:p>
            <a:r>
              <a:rPr lang="en-US" dirty="0" smtClean="0"/>
              <a:t>Home office furniture</a:t>
            </a:r>
          </a:p>
          <a:p>
            <a:r>
              <a:rPr lang="en-US" dirty="0" smtClean="0"/>
              <a:t>Corporate furniture</a:t>
            </a:r>
          </a:p>
          <a:p>
            <a:r>
              <a:rPr lang="en-US" dirty="0" smtClean="0"/>
              <a:t>Students furniture</a:t>
            </a:r>
            <a:endParaRPr lang="en-US" dirty="0"/>
          </a:p>
        </p:txBody>
      </p:sp>
    </p:spTree>
    <p:extLst>
      <p:ext uri="{BB962C8B-B14F-4D97-AF65-F5344CB8AC3E}">
        <p14:creationId xmlns:p14="http://schemas.microsoft.com/office/powerpoint/2010/main" val="72534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696F-7C93-4615-AA4B-3CC8BDBA2952}"/>
              </a:ext>
            </a:extLst>
          </p:cNvPr>
          <p:cNvSpPr>
            <a:spLocks noGrp="1"/>
          </p:cNvSpPr>
          <p:nvPr>
            <p:ph type="title"/>
          </p:nvPr>
        </p:nvSpPr>
        <p:spPr/>
        <p:txBody>
          <a:bodyPr/>
          <a:lstStyle/>
          <a:p>
            <a:pPr algn="ctr"/>
            <a:r>
              <a:rPr lang="en-US" dirty="0" smtClean="0">
                <a:solidFill>
                  <a:srgbClr val="7030A0"/>
                </a:solidFill>
              </a:rPr>
              <a:t>Project initiation </a:t>
            </a:r>
            <a:endParaRPr lang="en-US" dirty="0">
              <a:solidFill>
                <a:srgbClr val="7030A0"/>
              </a:solidFill>
            </a:endParaRPr>
          </a:p>
        </p:txBody>
      </p:sp>
      <p:sp>
        <p:nvSpPr>
          <p:cNvPr id="3" name="Content Placeholder 2">
            <a:extLst>
              <a:ext uri="{FF2B5EF4-FFF2-40B4-BE49-F238E27FC236}">
                <a16:creationId xmlns:a16="http://schemas.microsoft.com/office/drawing/2014/main" id="{0E308B6C-BFB9-4719-A048-24E4A366B6CB}"/>
              </a:ext>
            </a:extLst>
          </p:cNvPr>
          <p:cNvSpPr>
            <a:spLocks noGrp="1"/>
          </p:cNvSpPr>
          <p:nvPr>
            <p:ph idx="1"/>
          </p:nvPr>
        </p:nvSpPr>
        <p:spPr/>
        <p:txBody>
          <a:bodyPr/>
          <a:lstStyle/>
          <a:p>
            <a:pPr>
              <a:buFont typeface="Wingdings" panose="05000000000000000000" pitchFamily="2" charset="2"/>
              <a:buChar char="Ø"/>
            </a:pPr>
            <a:r>
              <a:rPr lang="en-US" dirty="0" smtClean="0"/>
              <a:t> </a:t>
            </a:r>
            <a:r>
              <a:rPr lang="en-US" dirty="0"/>
              <a:t>During this point, major decisions are taken that decide the course and resource requirements, such as the project charter and the selection of stakeholders. In terms of how the project can progress, the stakeholders have a strong goal of ensuring that everybody remains on the same page.</a:t>
            </a:r>
          </a:p>
          <a:p>
            <a:pPr>
              <a:buFont typeface="Wingdings" panose="05000000000000000000" pitchFamily="2" charset="2"/>
              <a:buChar char="Ø"/>
            </a:pPr>
            <a:r>
              <a:rPr lang="en-US" dirty="0" smtClean="0"/>
              <a:t>Before </a:t>
            </a:r>
            <a:r>
              <a:rPr lang="en-US" dirty="0"/>
              <a:t>and after the implementation, there will be several checks to avoid miscommunication and to ensure that the project remains on track throughout its path. Nevertheless, valuable time and money may be lost, which is undesirable.</a:t>
            </a:r>
          </a:p>
          <a:p>
            <a:pPr>
              <a:buFont typeface="Wingdings" panose="05000000000000000000" pitchFamily="2" charset="2"/>
              <a:buChar char="Ø"/>
            </a:pPr>
            <a:r>
              <a:rPr lang="en-US" dirty="0" smtClean="0"/>
              <a:t>Efficient </a:t>
            </a:r>
            <a:r>
              <a:rPr lang="en-US" dirty="0"/>
              <a:t>project management requires you to optimize advantages and minimize costs while supplying the client with 'value.' Having a specific target allows you to accomplish all this.</a:t>
            </a:r>
          </a:p>
        </p:txBody>
      </p:sp>
    </p:spTree>
    <p:extLst>
      <p:ext uri="{BB962C8B-B14F-4D97-AF65-F5344CB8AC3E}">
        <p14:creationId xmlns:p14="http://schemas.microsoft.com/office/powerpoint/2010/main" val="50317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2C5A-D9EA-49F9-9BEA-9A18AA6F7E47}"/>
              </a:ext>
            </a:extLst>
          </p:cNvPr>
          <p:cNvSpPr>
            <a:spLocks noGrp="1"/>
          </p:cNvSpPr>
          <p:nvPr>
            <p:ph type="title"/>
          </p:nvPr>
        </p:nvSpPr>
        <p:spPr/>
        <p:txBody>
          <a:bodyPr/>
          <a:lstStyle/>
          <a:p>
            <a:pPr algn="ctr"/>
            <a:r>
              <a:rPr lang="en-US" dirty="0">
                <a:solidFill>
                  <a:srgbClr val="7030A0"/>
                </a:solidFill>
              </a:rPr>
              <a:t>planning process</a:t>
            </a:r>
          </a:p>
        </p:txBody>
      </p:sp>
      <p:sp>
        <p:nvSpPr>
          <p:cNvPr id="3" name="Content Placeholder 2">
            <a:extLst>
              <a:ext uri="{FF2B5EF4-FFF2-40B4-BE49-F238E27FC236}">
                <a16:creationId xmlns:a16="http://schemas.microsoft.com/office/drawing/2014/main" id="{467B302B-A14D-4659-BCDF-FE8CD2811FC8}"/>
              </a:ext>
            </a:extLst>
          </p:cNvPr>
          <p:cNvSpPr>
            <a:spLocks noGrp="1"/>
          </p:cNvSpPr>
          <p:nvPr>
            <p:ph idx="1"/>
          </p:nvPr>
        </p:nvSpPr>
        <p:spPr/>
        <p:txBody>
          <a:bodyPr/>
          <a:lstStyle/>
          <a:p>
            <a:pPr>
              <a:buFont typeface="Wingdings" panose="05000000000000000000" pitchFamily="2" charset="2"/>
              <a:buChar char="v"/>
            </a:pPr>
            <a:r>
              <a:rPr lang="en-US" dirty="0"/>
              <a:t>The process of identifying your priorities and scope, your goals and milestones (deliverables), and assigning tasks and budgetary resources for each phase is project planning. A good strategy is quickly discussed with all involved, and when it is revisited frequently, it is most helpful. A good formula for wasted time and money is clearly outlining a strategy and never discussing it with your team again.</a:t>
            </a:r>
          </a:p>
        </p:txBody>
      </p:sp>
    </p:spTree>
    <p:extLst>
      <p:ext uri="{BB962C8B-B14F-4D97-AF65-F5344CB8AC3E}">
        <p14:creationId xmlns:p14="http://schemas.microsoft.com/office/powerpoint/2010/main" val="222489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677334" y="2160589"/>
            <a:ext cx="8596668" cy="3824575"/>
          </a:xfrm>
        </p:spPr>
        <p:txBody>
          <a:bodyPr>
            <a:normAutofit fontScale="92500" lnSpcReduction="10000"/>
          </a:bodyPr>
          <a:lstStyle/>
          <a:p>
            <a:r>
              <a:rPr lang="en-US" dirty="0" err="1"/>
              <a:t>Karami</a:t>
            </a:r>
            <a:r>
              <a:rPr lang="en-US" dirty="0"/>
              <a:t>, M., </a:t>
            </a:r>
            <a:r>
              <a:rPr lang="en-US" dirty="0" err="1"/>
              <a:t>Samimi</a:t>
            </a:r>
            <a:r>
              <a:rPr lang="en-US" dirty="0"/>
              <a:t>, A., &amp; </a:t>
            </a:r>
            <a:r>
              <a:rPr lang="en-US" dirty="0" err="1"/>
              <a:t>Ja'fari</a:t>
            </a:r>
            <a:r>
              <a:rPr lang="en-US" dirty="0"/>
              <a:t>, M. (2020). Necessity to Study of Risk Management in Oil and Gas Industries (Case Study: Oil Projects). </a:t>
            </a:r>
            <a:r>
              <a:rPr lang="en-US" i="1" dirty="0"/>
              <a:t>Progress in Chemical and Biochemical Research</a:t>
            </a:r>
            <a:r>
              <a:rPr lang="en-US" dirty="0"/>
              <a:t>, 239-243</a:t>
            </a:r>
            <a:r>
              <a:rPr lang="en-US" dirty="0" smtClean="0"/>
              <a:t>.</a:t>
            </a:r>
          </a:p>
          <a:p>
            <a:r>
              <a:rPr lang="en-US" dirty="0"/>
              <a:t>Hosseini, A., </a:t>
            </a:r>
            <a:r>
              <a:rPr lang="en-US" dirty="0" err="1"/>
              <a:t>Lædre</a:t>
            </a:r>
            <a:r>
              <a:rPr lang="en-US" dirty="0"/>
              <a:t>, O., Andersen, B., </a:t>
            </a:r>
            <a:r>
              <a:rPr lang="en-US" dirty="0" err="1"/>
              <a:t>Torp</a:t>
            </a:r>
            <a:r>
              <a:rPr lang="en-US" dirty="0"/>
              <a:t>, O., Olsson, N., &amp; </a:t>
            </a:r>
            <a:r>
              <a:rPr lang="en-US" dirty="0" err="1"/>
              <a:t>Lohne</a:t>
            </a:r>
            <a:r>
              <a:rPr lang="en-US" dirty="0"/>
              <a:t>, J. (2016). Selection criteria for delivery methods for infrastructure projects. </a:t>
            </a:r>
            <a:r>
              <a:rPr lang="en-US" i="1" dirty="0"/>
              <a:t>Procedia-Social and Behavioral Sciences</a:t>
            </a:r>
            <a:r>
              <a:rPr lang="en-US" dirty="0"/>
              <a:t>, </a:t>
            </a:r>
            <a:r>
              <a:rPr lang="en-US" i="1" dirty="0"/>
              <a:t>226</a:t>
            </a:r>
            <a:r>
              <a:rPr lang="en-US" dirty="0"/>
              <a:t>, 260-268</a:t>
            </a:r>
            <a:r>
              <a:rPr lang="en-US" dirty="0" smtClean="0"/>
              <a:t>.</a:t>
            </a:r>
          </a:p>
          <a:p>
            <a:r>
              <a:rPr lang="en-US" dirty="0" err="1"/>
              <a:t>Saarikoski</a:t>
            </a:r>
            <a:r>
              <a:rPr lang="en-US" dirty="0"/>
              <a:t>, H., </a:t>
            </a:r>
            <a:r>
              <a:rPr lang="en-US" dirty="0" err="1"/>
              <a:t>Mustajoki</a:t>
            </a:r>
            <a:r>
              <a:rPr lang="en-US" dirty="0"/>
              <a:t>, J., Barton, D. N., </a:t>
            </a:r>
            <a:r>
              <a:rPr lang="en-US" dirty="0" err="1"/>
              <a:t>Geneletti</a:t>
            </a:r>
            <a:r>
              <a:rPr lang="en-US" dirty="0"/>
              <a:t>, D., </a:t>
            </a:r>
            <a:r>
              <a:rPr lang="en-US" dirty="0" err="1"/>
              <a:t>Langemeyer</a:t>
            </a:r>
            <a:r>
              <a:rPr lang="en-US" dirty="0"/>
              <a:t>, J., Gomez-</a:t>
            </a:r>
            <a:r>
              <a:rPr lang="en-US" dirty="0" err="1"/>
              <a:t>Baggethun</a:t>
            </a:r>
            <a:r>
              <a:rPr lang="en-US" dirty="0"/>
              <a:t>, E., ... &amp; Santos, R. (2016). Multi-Criteria Decision Analysis and Cost-Benefit Analysis: Comparing alternative frameworks for integrated valuation of ecosystem services. </a:t>
            </a:r>
            <a:r>
              <a:rPr lang="en-US" i="1" dirty="0"/>
              <a:t>Ecosystem services</a:t>
            </a:r>
            <a:r>
              <a:rPr lang="en-US" dirty="0"/>
              <a:t>, </a:t>
            </a:r>
            <a:r>
              <a:rPr lang="en-US" i="1" dirty="0"/>
              <a:t>22</a:t>
            </a:r>
            <a:r>
              <a:rPr lang="en-US" dirty="0"/>
              <a:t>, 238-249</a:t>
            </a:r>
            <a:r>
              <a:rPr lang="en-US" dirty="0" smtClean="0"/>
              <a:t>.</a:t>
            </a:r>
          </a:p>
          <a:p>
            <a:r>
              <a:rPr lang="en-US" dirty="0" err="1"/>
              <a:t>Kolesnikov</a:t>
            </a:r>
            <a:r>
              <a:rPr lang="en-US" dirty="0"/>
              <a:t>, O. E., </a:t>
            </a:r>
            <a:r>
              <a:rPr lang="en-US" dirty="0" err="1"/>
              <a:t>Lukianov</a:t>
            </a:r>
            <a:r>
              <a:rPr lang="en-US" dirty="0"/>
              <a:t>, D. V., </a:t>
            </a:r>
            <a:r>
              <a:rPr lang="en-US" dirty="0" err="1"/>
              <a:t>Gogunskii</a:t>
            </a:r>
            <a:r>
              <a:rPr lang="en-US" dirty="0"/>
              <a:t>, V. V., &amp; </a:t>
            </a:r>
            <a:r>
              <a:rPr lang="en-US" dirty="0" err="1"/>
              <a:t>Sherstyuk</a:t>
            </a:r>
            <a:r>
              <a:rPr lang="en-US" dirty="0"/>
              <a:t>, O. I. (2018). The use of the Design-Thinking and Seven Hats Methods at the Project Initiation and Planning Stage. </a:t>
            </a:r>
            <a:r>
              <a:rPr lang="en-US" i="1" dirty="0"/>
              <a:t>Herald of advanced information technology</a:t>
            </a:r>
            <a:r>
              <a:rPr lang="en-US" dirty="0"/>
              <a:t>, (1, no 1), 62-68</a:t>
            </a:r>
            <a:r>
              <a:rPr lang="en-US" dirty="0" smtClean="0"/>
              <a:t>.</a:t>
            </a:r>
          </a:p>
          <a:p>
            <a:endParaRPr lang="en-US" dirty="0"/>
          </a:p>
        </p:txBody>
      </p:sp>
    </p:spTree>
    <p:extLst>
      <p:ext uri="{BB962C8B-B14F-4D97-AF65-F5344CB8AC3E}">
        <p14:creationId xmlns:p14="http://schemas.microsoft.com/office/powerpoint/2010/main" val="36682866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413</TotalTime>
  <Words>1210</Words>
  <Application>Microsoft Office PowerPoint</Application>
  <PresentationFormat>Widescreen</PresentationFormat>
  <Paragraphs>130</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Wingdings</vt:lpstr>
      <vt:lpstr>Wingdings 3</vt:lpstr>
      <vt:lpstr>Facet</vt:lpstr>
      <vt:lpstr>PowerPoint Presentation</vt:lpstr>
      <vt:lpstr>PowerPoint Presentation</vt:lpstr>
      <vt:lpstr>Methods</vt:lpstr>
      <vt:lpstr>Characteristics of the methods</vt:lpstr>
      <vt:lpstr>Strengths and weaknesses of the methods</vt:lpstr>
      <vt:lpstr>Valuation criteria </vt:lpstr>
      <vt:lpstr>Project ranking</vt:lpstr>
      <vt:lpstr>Project initiation </vt:lpstr>
      <vt:lpstr>planning process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peter muchiri</cp:lastModifiedBy>
  <cp:revision>22</cp:revision>
  <dcterms:created xsi:type="dcterms:W3CDTF">2020-11-30T13:52:15Z</dcterms:created>
  <dcterms:modified xsi:type="dcterms:W3CDTF">2020-12-07T17:04:36Z</dcterms:modified>
</cp:coreProperties>
</file>